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C255B0-F6D2-4997-ADA2-041C514C3566}" type="datetimeFigureOut">
              <a:rPr lang="ru-RU" smtClean="0"/>
              <a:t>14.11.2025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A6835-E08A-4254-86C2-FC40FAE755A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53209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C255B0-F6D2-4997-ADA2-041C514C3566}" type="datetimeFigureOut">
              <a:rPr lang="ru-RU" smtClean="0"/>
              <a:t>14.11.2025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A6835-E08A-4254-86C2-FC40FAE755A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002696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C255B0-F6D2-4997-ADA2-041C514C3566}" type="datetimeFigureOut">
              <a:rPr lang="ru-RU" smtClean="0"/>
              <a:t>14.11.2025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A6835-E08A-4254-86C2-FC40FAE755AA}" type="slidenum">
              <a:rPr lang="ru-RU" smtClean="0"/>
              <a:t>‹#›</a:t>
            </a:fld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89765633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C255B0-F6D2-4997-ADA2-041C514C3566}" type="datetimeFigureOut">
              <a:rPr lang="ru-RU" smtClean="0"/>
              <a:t>14.11.2025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A6835-E08A-4254-86C2-FC40FAE755A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2781647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C255B0-F6D2-4997-ADA2-041C514C3566}" type="datetimeFigureOut">
              <a:rPr lang="ru-RU" smtClean="0"/>
              <a:t>14.11.2025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A6835-E08A-4254-86C2-FC40FAE755AA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22343293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C255B0-F6D2-4997-ADA2-041C514C3566}" type="datetimeFigureOut">
              <a:rPr lang="ru-RU" smtClean="0"/>
              <a:t>14.11.2025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A6835-E08A-4254-86C2-FC40FAE755A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2353772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C255B0-F6D2-4997-ADA2-041C514C3566}" type="datetimeFigureOut">
              <a:rPr lang="ru-RU" smtClean="0"/>
              <a:t>14.11.2025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A6835-E08A-4254-86C2-FC40FAE755A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5132241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C255B0-F6D2-4997-ADA2-041C514C3566}" type="datetimeFigureOut">
              <a:rPr lang="ru-RU" smtClean="0"/>
              <a:t>14.11.2025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A6835-E08A-4254-86C2-FC40FAE755A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468494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C255B0-F6D2-4997-ADA2-041C514C3566}" type="datetimeFigureOut">
              <a:rPr lang="ru-RU" smtClean="0"/>
              <a:t>14.11.2025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A6835-E08A-4254-86C2-FC40FAE755A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952623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C255B0-F6D2-4997-ADA2-041C514C3566}" type="datetimeFigureOut">
              <a:rPr lang="ru-RU" smtClean="0"/>
              <a:t>14.11.2025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A6835-E08A-4254-86C2-FC40FAE755A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898806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C255B0-F6D2-4997-ADA2-041C514C3566}" type="datetimeFigureOut">
              <a:rPr lang="ru-RU" smtClean="0"/>
              <a:t>14.11.2025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A6835-E08A-4254-86C2-FC40FAE755A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594116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C255B0-F6D2-4997-ADA2-041C514C3566}" type="datetimeFigureOut">
              <a:rPr lang="ru-RU" smtClean="0"/>
              <a:t>14.11.2025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A6835-E08A-4254-86C2-FC40FAE755A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081170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C255B0-F6D2-4997-ADA2-041C514C3566}" type="datetimeFigureOut">
              <a:rPr lang="ru-RU" smtClean="0"/>
              <a:t>14.11.2025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A6835-E08A-4254-86C2-FC40FAE755A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193632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C255B0-F6D2-4997-ADA2-041C514C3566}" type="datetimeFigureOut">
              <a:rPr lang="ru-RU" smtClean="0"/>
              <a:t>14.11.2025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A6835-E08A-4254-86C2-FC40FAE755A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79042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C255B0-F6D2-4997-ADA2-041C514C3566}" type="datetimeFigureOut">
              <a:rPr lang="ru-RU" smtClean="0"/>
              <a:t>14.11.2025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A6835-E08A-4254-86C2-FC40FAE755A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176392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C255B0-F6D2-4997-ADA2-041C514C3566}" type="datetimeFigureOut">
              <a:rPr lang="ru-RU" smtClean="0"/>
              <a:t>14.11.2025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A6835-E08A-4254-86C2-FC40FAE755A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258537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C255B0-F6D2-4997-ADA2-041C514C3566}" type="datetimeFigureOut">
              <a:rPr lang="ru-RU" smtClean="0"/>
              <a:t>14.11.2025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61FA6835-E08A-4254-86C2-FC40FAE755A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511891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3.png"/><Relationship Id="rId4" Type="http://schemas.openxmlformats.org/officeDocument/2006/relationships/image" Target="../media/image2.wm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КОНВЕКТИВТІ ЖЫЛУАЛМАСУ </a:t>
            </a:r>
            <a:br>
              <a:rPr lang="ru-RU" dirty="0" smtClean="0"/>
            </a:br>
            <a:r>
              <a:rPr lang="ru-RU" sz="2000" dirty="0" err="1" smtClean="0"/>
              <a:t>Құрастырған</a:t>
            </a:r>
            <a:r>
              <a:rPr lang="ru-RU" sz="2000" dirty="0" smtClean="0"/>
              <a:t>: ф.-</a:t>
            </a:r>
            <a:r>
              <a:rPr lang="ru-RU" sz="2000" dirty="0" err="1" smtClean="0"/>
              <a:t>м.ғ.к</a:t>
            </a:r>
            <a:r>
              <a:rPr lang="ru-RU" sz="2000" dirty="0" smtClean="0"/>
              <a:t>., </a:t>
            </a:r>
            <a:r>
              <a:rPr lang="ru-RU" sz="2000" dirty="0" err="1" smtClean="0"/>
              <a:t>қауымдастырылған</a:t>
            </a:r>
            <a:r>
              <a:rPr lang="ru-RU" sz="2000" dirty="0" smtClean="0"/>
              <a:t> профессор, </a:t>
            </a:r>
            <a:r>
              <a:rPr lang="ru-RU" sz="2000" dirty="0" err="1" smtClean="0"/>
              <a:t>жылуфизика</a:t>
            </a:r>
            <a:r>
              <a:rPr lang="ru-RU" sz="2000" dirty="0" smtClean="0"/>
              <a:t> </a:t>
            </a:r>
            <a:r>
              <a:rPr lang="ru-RU" sz="2000" dirty="0" err="1" smtClean="0"/>
              <a:t>және</a:t>
            </a:r>
            <a:r>
              <a:rPr lang="ru-RU" sz="2000" dirty="0" smtClean="0"/>
              <a:t> </a:t>
            </a:r>
            <a:r>
              <a:rPr lang="ru-RU" sz="2000" dirty="0" err="1" smtClean="0"/>
              <a:t>техникалық</a:t>
            </a:r>
            <a:r>
              <a:rPr lang="ru-RU" sz="2000" dirty="0" smtClean="0"/>
              <a:t> физика </a:t>
            </a:r>
            <a:r>
              <a:rPr lang="ru-RU" sz="2000" dirty="0" err="1" smtClean="0"/>
              <a:t>кафедрасының</a:t>
            </a:r>
            <a:r>
              <a:rPr lang="ru-RU" sz="2000" dirty="0" smtClean="0"/>
              <a:t> </a:t>
            </a:r>
            <a:r>
              <a:rPr lang="ru-RU" sz="2000" dirty="0" err="1" smtClean="0"/>
              <a:t>доценті</a:t>
            </a:r>
            <a:r>
              <a:rPr lang="ru-RU" sz="2000" dirty="0" smtClean="0"/>
              <a:t> Исатаев М.С</a:t>
            </a:r>
            <a:endParaRPr lang="ru-RU" sz="20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 smtClean="0"/>
          </a:p>
          <a:p>
            <a:r>
              <a:rPr lang="ru-RU" dirty="0" smtClean="0"/>
              <a:t>1-дәріс. </a:t>
            </a:r>
            <a:r>
              <a:rPr lang="ru-RU" dirty="0" err="1" smtClean="0"/>
              <a:t>Конвективті</a:t>
            </a:r>
            <a:r>
              <a:rPr lang="ru-RU" dirty="0" smtClean="0"/>
              <a:t> </a:t>
            </a:r>
            <a:r>
              <a:rPr lang="ru-RU" dirty="0" err="1" smtClean="0"/>
              <a:t>жылуалмасудың</a:t>
            </a:r>
            <a:r>
              <a:rPr lang="ru-RU" dirty="0" smtClean="0"/>
              <a:t> </a:t>
            </a:r>
            <a:r>
              <a:rPr lang="ru-RU" dirty="0" err="1" smtClean="0"/>
              <a:t>дифференциалдық</a:t>
            </a:r>
            <a:r>
              <a:rPr lang="ru-RU" dirty="0" smtClean="0"/>
              <a:t> </a:t>
            </a:r>
            <a:r>
              <a:rPr lang="ru-RU" dirty="0" err="1" smtClean="0"/>
              <a:t>теңдеулері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312564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202725" y="1375719"/>
            <a:ext cx="10206680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smtClean="0"/>
              <a:t>1. </a:t>
            </a:r>
            <a:r>
              <a:rPr lang="ru-RU" b="1" dirty="0" err="1" smtClean="0"/>
              <a:t>Тақырыбы</a:t>
            </a:r>
            <a:endParaRPr lang="ru-RU" b="1" dirty="0" smtClean="0"/>
          </a:p>
          <a:p>
            <a:pPr algn="ctr"/>
            <a:r>
              <a:rPr lang="ru-RU" b="1" dirty="0" err="1" smtClean="0"/>
              <a:t>Конвективті</a:t>
            </a:r>
            <a:r>
              <a:rPr lang="ru-RU" b="1" dirty="0" smtClean="0"/>
              <a:t> </a:t>
            </a:r>
            <a:r>
              <a:rPr lang="ru-RU" b="1" dirty="0" err="1" smtClean="0"/>
              <a:t>жылуалмасу</a:t>
            </a:r>
            <a:r>
              <a:rPr lang="ru-RU" b="1" dirty="0" smtClean="0"/>
              <a:t> </a:t>
            </a:r>
            <a:r>
              <a:rPr lang="ru-RU" b="1" dirty="0" err="1" smtClean="0"/>
              <a:t>және</a:t>
            </a:r>
            <a:r>
              <a:rPr lang="ru-RU" b="1" dirty="0" smtClean="0"/>
              <a:t> оны </a:t>
            </a:r>
            <a:r>
              <a:rPr lang="ru-RU" b="1" dirty="0" err="1" smtClean="0"/>
              <a:t>сипаттайтын</a:t>
            </a:r>
            <a:r>
              <a:rPr lang="ru-RU" b="1" dirty="0" smtClean="0"/>
              <a:t> </a:t>
            </a:r>
            <a:r>
              <a:rPr lang="ru-RU" b="1" dirty="0" err="1" smtClean="0"/>
              <a:t>дифференциалдық</a:t>
            </a:r>
            <a:r>
              <a:rPr lang="ru-RU" b="1" dirty="0" smtClean="0"/>
              <a:t> </a:t>
            </a:r>
            <a:r>
              <a:rPr lang="ru-RU" b="1" dirty="0" err="1" smtClean="0"/>
              <a:t>теңдеулер</a:t>
            </a:r>
            <a:endParaRPr lang="ru-RU" b="1" dirty="0" smtClean="0"/>
          </a:p>
          <a:p>
            <a:endParaRPr lang="ru-RU" b="1" dirty="0" smtClean="0"/>
          </a:p>
          <a:p>
            <a:r>
              <a:rPr lang="ru-RU" b="1" dirty="0" smtClean="0"/>
              <a:t>2. </a:t>
            </a:r>
            <a:r>
              <a:rPr lang="ru-RU" b="1" dirty="0" err="1" smtClean="0"/>
              <a:t>Мақсаты</a:t>
            </a:r>
            <a:endParaRPr lang="ru-RU" b="1" dirty="0" smtClean="0"/>
          </a:p>
          <a:p>
            <a:r>
              <a:rPr lang="ru-RU" dirty="0" err="1" smtClean="0"/>
              <a:t>Студенттерге</a:t>
            </a:r>
            <a:r>
              <a:rPr lang="ru-RU" dirty="0" smtClean="0"/>
              <a:t> </a:t>
            </a:r>
            <a:r>
              <a:rPr lang="ru-RU" dirty="0" err="1" smtClean="0"/>
              <a:t>конвективті</a:t>
            </a:r>
            <a:r>
              <a:rPr lang="ru-RU" dirty="0" smtClean="0"/>
              <a:t> </a:t>
            </a:r>
            <a:r>
              <a:rPr lang="ru-RU" dirty="0" err="1" smtClean="0"/>
              <a:t>жылуалмасудың</a:t>
            </a:r>
            <a:r>
              <a:rPr lang="ru-RU" dirty="0" smtClean="0"/>
              <a:t> </a:t>
            </a:r>
            <a:r>
              <a:rPr lang="ru-RU" dirty="0" err="1" smtClean="0"/>
              <a:t>физикалық</a:t>
            </a:r>
            <a:r>
              <a:rPr lang="ru-RU" dirty="0" smtClean="0"/>
              <a:t> </a:t>
            </a:r>
            <a:r>
              <a:rPr lang="ru-RU" dirty="0" err="1" smtClean="0"/>
              <a:t>мәнін</a:t>
            </a:r>
            <a:r>
              <a:rPr lang="ru-RU" dirty="0" smtClean="0"/>
              <a:t>, </a:t>
            </a:r>
            <a:r>
              <a:rPr lang="ru-RU" dirty="0" err="1" smtClean="0"/>
              <a:t>негізгі</a:t>
            </a:r>
            <a:r>
              <a:rPr lang="ru-RU" dirty="0" smtClean="0"/>
              <a:t> </a:t>
            </a:r>
            <a:r>
              <a:rPr lang="ru-RU" dirty="0" err="1" smtClean="0"/>
              <a:t>түсініктерін</a:t>
            </a:r>
            <a:r>
              <a:rPr lang="ru-RU" dirty="0" smtClean="0"/>
              <a:t>, </a:t>
            </a:r>
            <a:r>
              <a:rPr lang="ru-RU" dirty="0" err="1" smtClean="0"/>
              <a:t>сұйықтардың</a:t>
            </a:r>
            <a:r>
              <a:rPr lang="ru-RU" dirty="0" smtClean="0"/>
              <a:t> </a:t>
            </a:r>
            <a:r>
              <a:rPr lang="ru-RU" dirty="0" err="1" smtClean="0"/>
              <a:t>физикалық</a:t>
            </a:r>
            <a:r>
              <a:rPr lang="ru-RU" dirty="0" smtClean="0"/>
              <a:t> </a:t>
            </a:r>
            <a:r>
              <a:rPr lang="ru-RU" dirty="0" err="1" smtClean="0"/>
              <a:t>қасиеттерін</a:t>
            </a:r>
            <a:r>
              <a:rPr lang="ru-RU" dirty="0" smtClean="0"/>
              <a:t>, </a:t>
            </a:r>
            <a:r>
              <a:rPr lang="ru-RU" dirty="0" err="1" smtClean="0"/>
              <a:t>шекаралық</a:t>
            </a:r>
            <a:r>
              <a:rPr lang="ru-RU" dirty="0" smtClean="0"/>
              <a:t> </a:t>
            </a:r>
            <a:r>
              <a:rPr lang="ru-RU" dirty="0" err="1" smtClean="0"/>
              <a:t>қабаттардың</a:t>
            </a:r>
            <a:r>
              <a:rPr lang="ru-RU" dirty="0" smtClean="0"/>
              <a:t> </a:t>
            </a:r>
            <a:r>
              <a:rPr lang="ru-RU" dirty="0" err="1" smtClean="0"/>
              <a:t>қалыптасуын</a:t>
            </a:r>
            <a:r>
              <a:rPr lang="ru-RU" dirty="0" smtClean="0"/>
              <a:t> </a:t>
            </a:r>
            <a:r>
              <a:rPr lang="ru-RU" dirty="0" err="1" smtClean="0"/>
              <a:t>және</a:t>
            </a:r>
            <a:r>
              <a:rPr lang="ru-RU" dirty="0" smtClean="0"/>
              <a:t> </a:t>
            </a:r>
            <a:r>
              <a:rPr lang="ru-RU" dirty="0" err="1" smtClean="0"/>
              <a:t>сығылмайтын</a:t>
            </a:r>
            <a:r>
              <a:rPr lang="ru-RU" dirty="0" smtClean="0"/>
              <a:t> </a:t>
            </a:r>
            <a:r>
              <a:rPr lang="ru-RU" dirty="0" err="1" smtClean="0"/>
              <a:t>сұйық</a:t>
            </a:r>
            <a:r>
              <a:rPr lang="ru-RU" dirty="0" smtClean="0"/>
              <a:t> </a:t>
            </a:r>
            <a:r>
              <a:rPr lang="ru-RU" dirty="0" err="1" smtClean="0"/>
              <a:t>үшін</a:t>
            </a:r>
            <a:r>
              <a:rPr lang="ru-RU" dirty="0" smtClean="0"/>
              <a:t> </a:t>
            </a:r>
            <a:r>
              <a:rPr lang="ru-RU" dirty="0" err="1" smtClean="0"/>
              <a:t>жылу</a:t>
            </a:r>
            <a:r>
              <a:rPr lang="ru-RU" dirty="0" smtClean="0"/>
              <a:t>, импульс </a:t>
            </a:r>
            <a:r>
              <a:rPr lang="ru-RU" dirty="0" err="1" smtClean="0"/>
              <a:t>және</a:t>
            </a:r>
            <a:r>
              <a:rPr lang="ru-RU" dirty="0" smtClean="0"/>
              <a:t> масса </a:t>
            </a:r>
            <a:r>
              <a:rPr lang="ru-RU" dirty="0" err="1" smtClean="0"/>
              <a:t>алмасудың</a:t>
            </a:r>
            <a:r>
              <a:rPr lang="ru-RU" dirty="0" smtClean="0"/>
              <a:t> </a:t>
            </a:r>
            <a:r>
              <a:rPr lang="ru-RU" dirty="0" err="1" smtClean="0"/>
              <a:t>негізгі</a:t>
            </a:r>
            <a:r>
              <a:rPr lang="ru-RU" dirty="0" smtClean="0"/>
              <a:t> </a:t>
            </a:r>
            <a:r>
              <a:rPr lang="ru-RU" dirty="0" err="1" smtClean="0"/>
              <a:t>дифференциалдық</a:t>
            </a:r>
            <a:r>
              <a:rPr lang="ru-RU" dirty="0" smtClean="0"/>
              <a:t> </a:t>
            </a:r>
            <a:r>
              <a:rPr lang="ru-RU" dirty="0" err="1" smtClean="0"/>
              <a:t>теңдеулерін</a:t>
            </a:r>
            <a:r>
              <a:rPr lang="ru-RU" dirty="0" smtClean="0"/>
              <a:t> </a:t>
            </a:r>
            <a:r>
              <a:rPr lang="ru-RU" dirty="0" err="1" smtClean="0"/>
              <a:t>меңгерту</a:t>
            </a:r>
            <a:r>
              <a:rPr lang="ru-RU" dirty="0" smtClean="0"/>
              <a:t>.</a:t>
            </a:r>
          </a:p>
          <a:p>
            <a:endParaRPr lang="ru-RU" b="1" dirty="0" smtClean="0"/>
          </a:p>
          <a:p>
            <a:r>
              <a:rPr lang="ru-RU" b="1" dirty="0" smtClean="0"/>
              <a:t>3. </a:t>
            </a:r>
            <a:r>
              <a:rPr lang="ru-RU" b="1" dirty="0" err="1" smtClean="0"/>
              <a:t>Негізгі</a:t>
            </a:r>
            <a:r>
              <a:rPr lang="ru-RU" b="1" dirty="0" smtClean="0"/>
              <a:t> </a:t>
            </a:r>
            <a:r>
              <a:rPr lang="ru-RU" b="1" dirty="0" err="1" smtClean="0"/>
              <a:t>сұрақтар</a:t>
            </a:r>
            <a:endParaRPr lang="ru-RU" b="1" dirty="0" smtClean="0"/>
          </a:p>
          <a:p>
            <a:r>
              <a:rPr lang="ru-RU" dirty="0" err="1" smtClean="0"/>
              <a:t>Конвективті</a:t>
            </a:r>
            <a:r>
              <a:rPr lang="ru-RU" dirty="0" smtClean="0"/>
              <a:t> </a:t>
            </a:r>
            <a:r>
              <a:rPr lang="ru-RU" dirty="0" err="1" smtClean="0"/>
              <a:t>жылуалмасу</a:t>
            </a:r>
            <a:r>
              <a:rPr lang="ru-RU" dirty="0" smtClean="0"/>
              <a:t> </a:t>
            </a:r>
            <a:r>
              <a:rPr lang="ru-RU" dirty="0" err="1" smtClean="0"/>
              <a:t>ұғымы</a:t>
            </a:r>
            <a:r>
              <a:rPr lang="ru-RU" dirty="0" smtClean="0"/>
              <a:t> </a:t>
            </a:r>
            <a:r>
              <a:rPr lang="ru-RU" dirty="0" err="1" smtClean="0"/>
              <a:t>және</a:t>
            </a:r>
            <a:r>
              <a:rPr lang="ru-RU" dirty="0" smtClean="0"/>
              <a:t> </a:t>
            </a:r>
            <a:r>
              <a:rPr lang="ru-RU" dirty="0" err="1" smtClean="0"/>
              <a:t>оның</a:t>
            </a:r>
            <a:r>
              <a:rPr lang="ru-RU" dirty="0" smtClean="0"/>
              <a:t> </a:t>
            </a:r>
            <a:r>
              <a:rPr lang="ru-RU" dirty="0" err="1" smtClean="0"/>
              <a:t>ерекшеліктері</a:t>
            </a:r>
            <a:endParaRPr lang="ru-RU" dirty="0" smtClean="0"/>
          </a:p>
          <a:p>
            <a:r>
              <a:rPr lang="ru-RU" dirty="0" smtClean="0"/>
              <a:t>Ньютон–</a:t>
            </a:r>
            <a:r>
              <a:rPr lang="ru-RU" dirty="0" err="1" smtClean="0"/>
              <a:t>Рихман</a:t>
            </a:r>
            <a:r>
              <a:rPr lang="ru-RU" dirty="0" smtClean="0"/>
              <a:t> </a:t>
            </a:r>
            <a:r>
              <a:rPr lang="ru-RU" dirty="0" err="1" smtClean="0"/>
              <a:t>заңы</a:t>
            </a:r>
            <a:r>
              <a:rPr lang="ru-RU" dirty="0" smtClean="0"/>
              <a:t> </a:t>
            </a:r>
            <a:r>
              <a:rPr lang="ru-RU" dirty="0" err="1" smtClean="0"/>
              <a:t>және</a:t>
            </a:r>
            <a:r>
              <a:rPr lang="ru-RU" dirty="0" smtClean="0"/>
              <a:t> </a:t>
            </a:r>
            <a:r>
              <a:rPr lang="ru-RU" dirty="0" err="1" smtClean="0"/>
              <a:t>жылу</a:t>
            </a:r>
            <a:r>
              <a:rPr lang="ru-RU" dirty="0" smtClean="0"/>
              <a:t> беру </a:t>
            </a:r>
            <a:r>
              <a:rPr lang="ru-RU" dirty="0" err="1" smtClean="0"/>
              <a:t>коэффициенті</a:t>
            </a:r>
            <a:endParaRPr lang="ru-RU" dirty="0" smtClean="0"/>
          </a:p>
          <a:p>
            <a:r>
              <a:rPr lang="ru-RU" dirty="0" err="1" smtClean="0"/>
              <a:t>Сұйықтардың</a:t>
            </a:r>
            <a:r>
              <a:rPr lang="ru-RU" dirty="0" smtClean="0"/>
              <a:t> </a:t>
            </a:r>
            <a:r>
              <a:rPr lang="ru-RU" dirty="0" err="1" smtClean="0"/>
              <a:t>негізгі</a:t>
            </a:r>
            <a:r>
              <a:rPr lang="ru-RU" dirty="0" smtClean="0"/>
              <a:t> </a:t>
            </a:r>
            <a:r>
              <a:rPr lang="ru-RU" dirty="0" err="1" smtClean="0"/>
              <a:t>физикалық</a:t>
            </a:r>
            <a:r>
              <a:rPr lang="ru-RU" dirty="0" smtClean="0"/>
              <a:t> </a:t>
            </a:r>
            <a:r>
              <a:rPr lang="ru-RU" dirty="0" err="1" smtClean="0"/>
              <a:t>қасиеттері</a:t>
            </a:r>
            <a:r>
              <a:rPr lang="ru-RU" dirty="0" smtClean="0"/>
              <a:t> (</a:t>
            </a:r>
            <a:r>
              <a:rPr lang="el-GR" dirty="0" smtClean="0"/>
              <a:t>λ, </a:t>
            </a:r>
            <a:r>
              <a:rPr lang="en-US" dirty="0" smtClean="0"/>
              <a:t>c, </a:t>
            </a:r>
            <a:r>
              <a:rPr lang="el-GR" dirty="0" smtClean="0"/>
              <a:t>ρ, μ, ν)</a:t>
            </a:r>
          </a:p>
          <a:p>
            <a:r>
              <a:rPr lang="ru-RU" dirty="0" err="1" smtClean="0"/>
              <a:t>Гидродинамикалық</a:t>
            </a:r>
            <a:r>
              <a:rPr lang="ru-RU" dirty="0" smtClean="0"/>
              <a:t> </a:t>
            </a:r>
            <a:r>
              <a:rPr lang="ru-RU" dirty="0" err="1" smtClean="0"/>
              <a:t>және</a:t>
            </a:r>
            <a:r>
              <a:rPr lang="ru-RU" dirty="0" smtClean="0"/>
              <a:t> </a:t>
            </a:r>
            <a:r>
              <a:rPr lang="ru-RU" dirty="0" err="1" smtClean="0"/>
              <a:t>жылулық</a:t>
            </a:r>
            <a:r>
              <a:rPr lang="ru-RU" dirty="0" smtClean="0"/>
              <a:t> </a:t>
            </a:r>
            <a:r>
              <a:rPr lang="ru-RU" dirty="0" err="1" smtClean="0"/>
              <a:t>шекаралық</a:t>
            </a:r>
            <a:r>
              <a:rPr lang="ru-RU" dirty="0" smtClean="0"/>
              <a:t> </a:t>
            </a:r>
            <a:r>
              <a:rPr lang="ru-RU" dirty="0" err="1" smtClean="0"/>
              <a:t>қабаттар</a:t>
            </a:r>
            <a:endParaRPr lang="ru-RU" dirty="0" smtClean="0"/>
          </a:p>
          <a:p>
            <a:r>
              <a:rPr lang="ru-RU" dirty="0" err="1" smtClean="0"/>
              <a:t>Сығылмайтын</a:t>
            </a:r>
            <a:r>
              <a:rPr lang="ru-RU" dirty="0" smtClean="0"/>
              <a:t> </a:t>
            </a:r>
            <a:r>
              <a:rPr lang="ru-RU" dirty="0" err="1" smtClean="0"/>
              <a:t>сұйыққа</a:t>
            </a:r>
            <a:r>
              <a:rPr lang="ru-RU" dirty="0" smtClean="0"/>
              <a:t> </a:t>
            </a:r>
            <a:r>
              <a:rPr lang="ru-RU" dirty="0" err="1" smtClean="0"/>
              <a:t>арналған</a:t>
            </a:r>
            <a:r>
              <a:rPr lang="ru-RU" dirty="0" smtClean="0"/>
              <a:t> </a:t>
            </a:r>
            <a:r>
              <a:rPr lang="ru-RU" dirty="0" err="1" smtClean="0"/>
              <a:t>жылу</a:t>
            </a:r>
            <a:r>
              <a:rPr lang="ru-RU" dirty="0" smtClean="0"/>
              <a:t>, </a:t>
            </a:r>
            <a:r>
              <a:rPr lang="ru-RU" dirty="0" err="1" smtClean="0"/>
              <a:t>қозғалыс</a:t>
            </a:r>
            <a:r>
              <a:rPr lang="ru-RU" dirty="0" smtClean="0"/>
              <a:t> </a:t>
            </a:r>
            <a:r>
              <a:rPr lang="ru-RU" dirty="0" err="1" smtClean="0"/>
              <a:t>және</a:t>
            </a:r>
            <a:r>
              <a:rPr lang="ru-RU" dirty="0" smtClean="0"/>
              <a:t> </a:t>
            </a:r>
            <a:r>
              <a:rPr lang="ru-RU" dirty="0" err="1" smtClean="0"/>
              <a:t>тұтастық</a:t>
            </a:r>
            <a:r>
              <a:rPr lang="ru-RU" dirty="0" smtClean="0"/>
              <a:t> </a:t>
            </a:r>
            <a:r>
              <a:rPr lang="ru-RU" dirty="0" err="1" smtClean="0"/>
              <a:t>теңдеулері</a:t>
            </a:r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814212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276865" y="659027"/>
            <a:ext cx="9893643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/>
              <a:t>4. </a:t>
            </a:r>
            <a:r>
              <a:rPr lang="ru-RU" b="1" dirty="0" err="1" smtClean="0"/>
              <a:t>Қысқаша</a:t>
            </a:r>
            <a:r>
              <a:rPr lang="ru-RU" b="1" dirty="0" smtClean="0"/>
              <a:t> </a:t>
            </a:r>
            <a:r>
              <a:rPr lang="ru-RU" b="1" dirty="0" err="1" smtClean="0"/>
              <a:t>тезистер</a:t>
            </a:r>
            <a:endParaRPr lang="ru-RU" b="1" dirty="0" smtClean="0"/>
          </a:p>
          <a:p>
            <a:endParaRPr lang="ru-RU" b="1" dirty="0" smtClean="0"/>
          </a:p>
          <a:p>
            <a:r>
              <a:rPr lang="ru-RU" b="1" dirty="0" smtClean="0"/>
              <a:t>4.1 </a:t>
            </a:r>
            <a:r>
              <a:rPr lang="ru-RU" b="1" dirty="0" err="1" smtClean="0"/>
              <a:t>Конвективті</a:t>
            </a:r>
            <a:r>
              <a:rPr lang="ru-RU" b="1" dirty="0" smtClean="0"/>
              <a:t> </a:t>
            </a:r>
            <a:r>
              <a:rPr lang="ru-RU" b="1" dirty="0" err="1" smtClean="0"/>
              <a:t>жылуалмасу</a:t>
            </a:r>
            <a:endParaRPr lang="ru-RU" b="1" dirty="0" smtClean="0"/>
          </a:p>
          <a:p>
            <a:pPr>
              <a:buFont typeface="Arial" panose="020B0604020202020204" pitchFamily="34" charset="0"/>
              <a:buChar char="•"/>
            </a:pPr>
            <a:r>
              <a:rPr lang="ru-RU" dirty="0" smtClean="0"/>
              <a:t>Конвекция – </a:t>
            </a:r>
            <a:r>
              <a:rPr lang="ru-RU" dirty="0" err="1" smtClean="0"/>
              <a:t>сұйық</a:t>
            </a:r>
            <a:r>
              <a:rPr lang="ru-RU" dirty="0" smtClean="0"/>
              <a:t> </a:t>
            </a:r>
            <a:r>
              <a:rPr lang="ru-RU" dirty="0" err="1" smtClean="0"/>
              <a:t>немесе</a:t>
            </a:r>
            <a:r>
              <a:rPr lang="ru-RU" dirty="0" smtClean="0"/>
              <a:t> газ </a:t>
            </a:r>
            <a:r>
              <a:rPr lang="ru-RU" dirty="0" err="1" smtClean="0"/>
              <a:t>қозғалысы</a:t>
            </a:r>
            <a:r>
              <a:rPr lang="ru-RU" dirty="0" smtClean="0"/>
              <a:t> </a:t>
            </a:r>
            <a:r>
              <a:rPr lang="ru-RU" dirty="0" err="1" smtClean="0"/>
              <a:t>арқылы</a:t>
            </a:r>
            <a:r>
              <a:rPr lang="ru-RU" dirty="0" smtClean="0"/>
              <a:t> </a:t>
            </a:r>
            <a:r>
              <a:rPr lang="ru-RU" dirty="0" err="1" smtClean="0"/>
              <a:t>жылу</a:t>
            </a:r>
            <a:r>
              <a:rPr lang="ru-RU" dirty="0" smtClean="0"/>
              <a:t> </a:t>
            </a:r>
            <a:r>
              <a:rPr lang="ru-RU" dirty="0" err="1" smtClean="0"/>
              <a:t>тасымалы</a:t>
            </a:r>
            <a:r>
              <a:rPr lang="ru-RU" dirty="0" smtClean="0"/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dirty="0" err="1" smtClean="0"/>
              <a:t>Әрқашан</a:t>
            </a:r>
            <a:r>
              <a:rPr lang="ru-RU" dirty="0" smtClean="0"/>
              <a:t> </a:t>
            </a:r>
            <a:r>
              <a:rPr lang="ru-RU" b="1" dirty="0" err="1" smtClean="0"/>
              <a:t>жылуөткізгіштікпен</a:t>
            </a:r>
            <a:r>
              <a:rPr lang="ru-RU" dirty="0" smtClean="0"/>
              <a:t> </a:t>
            </a:r>
            <a:r>
              <a:rPr lang="ru-RU" dirty="0" err="1" smtClean="0"/>
              <a:t>бірге</a:t>
            </a:r>
            <a:r>
              <a:rPr lang="ru-RU" dirty="0" smtClean="0"/>
              <a:t> </a:t>
            </a:r>
            <a:r>
              <a:rPr lang="ru-RU" dirty="0" err="1" smtClean="0"/>
              <a:t>жүреді</a:t>
            </a:r>
            <a:r>
              <a:rPr lang="ru-RU" dirty="0" smtClean="0"/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dirty="0" err="1" smtClean="0"/>
              <a:t>Жылу</a:t>
            </a:r>
            <a:r>
              <a:rPr lang="ru-RU" dirty="0" smtClean="0"/>
              <a:t> </a:t>
            </a:r>
            <a:r>
              <a:rPr lang="ru-RU" dirty="0" err="1" smtClean="0"/>
              <a:t>ағыны</a:t>
            </a:r>
            <a:r>
              <a:rPr lang="ru-RU" dirty="0" smtClean="0"/>
              <a:t> Ньютон–</a:t>
            </a:r>
            <a:r>
              <a:rPr lang="ru-RU" dirty="0" err="1" smtClean="0"/>
              <a:t>Рихман</a:t>
            </a:r>
            <a:r>
              <a:rPr lang="ru-RU" dirty="0" smtClean="0"/>
              <a:t> </a:t>
            </a:r>
            <a:r>
              <a:rPr lang="ru-RU" dirty="0" err="1" smtClean="0"/>
              <a:t>заңы</a:t>
            </a:r>
            <a:r>
              <a:rPr lang="ru-RU" dirty="0" smtClean="0"/>
              <a:t> </a:t>
            </a:r>
            <a:r>
              <a:rPr lang="ru-RU" dirty="0" err="1" smtClean="0"/>
              <a:t>бойынша</a:t>
            </a:r>
            <a:r>
              <a:rPr lang="ru-RU" dirty="0" smtClean="0"/>
              <a:t> </a:t>
            </a:r>
            <a:r>
              <a:rPr lang="ru-RU" dirty="0" err="1" smtClean="0"/>
              <a:t>анықталады</a:t>
            </a:r>
            <a:r>
              <a:rPr lang="ru-RU" dirty="0" smtClean="0"/>
              <a:t>:</a:t>
            </a:r>
          </a:p>
          <a:p>
            <a:pPr>
              <a:buFont typeface="Arial" panose="020B0604020202020204" pitchFamily="34" charset="0"/>
              <a:buChar char="•"/>
            </a:pPr>
            <a:endParaRPr lang="ru-RU" dirty="0"/>
          </a:p>
          <a:p>
            <a:r>
              <a:rPr lang="ru-RU" dirty="0" smtClean="0"/>
              <a:t/>
            </a:r>
            <a:br>
              <a:rPr lang="ru-RU" dirty="0" smtClean="0"/>
            </a:b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α</a:t>
            </a:r>
            <a:r>
              <a:rPr lang="el-GR" dirty="0" smtClean="0"/>
              <a:t> – </a:t>
            </a:r>
            <a:r>
              <a:rPr lang="ru-RU" dirty="0" err="1" smtClean="0"/>
              <a:t>жылу</a:t>
            </a:r>
            <a:r>
              <a:rPr lang="ru-RU" dirty="0" smtClean="0"/>
              <a:t> беру </a:t>
            </a:r>
            <a:r>
              <a:rPr lang="ru-RU" dirty="0" err="1" smtClean="0"/>
              <a:t>коэффициенті</a:t>
            </a:r>
            <a:r>
              <a:rPr lang="ru-RU" dirty="0" smtClean="0"/>
              <a:t>, </a:t>
            </a:r>
            <a:r>
              <a:rPr lang="ru-RU" dirty="0" err="1" smtClean="0"/>
              <a:t>ағын</a:t>
            </a:r>
            <a:r>
              <a:rPr lang="ru-RU" dirty="0" smtClean="0"/>
              <a:t> </a:t>
            </a:r>
            <a:r>
              <a:rPr lang="ru-RU" dirty="0" err="1" smtClean="0"/>
              <a:t>режиміне</a:t>
            </a:r>
            <a:r>
              <a:rPr lang="ru-RU" dirty="0" smtClean="0"/>
              <a:t>, бет </a:t>
            </a:r>
            <a:r>
              <a:rPr lang="ru-RU" dirty="0" err="1" smtClean="0"/>
              <a:t>пішініне</a:t>
            </a:r>
            <a:r>
              <a:rPr lang="ru-RU" dirty="0" smtClean="0"/>
              <a:t> </a:t>
            </a:r>
            <a:r>
              <a:rPr lang="ru-RU" dirty="0" err="1" smtClean="0"/>
              <a:t>және</a:t>
            </a:r>
            <a:r>
              <a:rPr lang="ru-RU" dirty="0" smtClean="0"/>
              <a:t> </a:t>
            </a:r>
            <a:r>
              <a:rPr lang="ru-RU" dirty="0" err="1" smtClean="0"/>
              <a:t>физикалық</a:t>
            </a:r>
            <a:r>
              <a:rPr lang="ru-RU" dirty="0" smtClean="0"/>
              <a:t> </a:t>
            </a:r>
            <a:r>
              <a:rPr lang="ru-RU" dirty="0" err="1" smtClean="0"/>
              <a:t>параметрлерге</a:t>
            </a:r>
            <a:r>
              <a:rPr lang="ru-RU" dirty="0" smtClean="0"/>
              <a:t> </a:t>
            </a:r>
            <a:r>
              <a:rPr lang="ru-RU" dirty="0" err="1" smtClean="0"/>
              <a:t>тәуелді</a:t>
            </a:r>
            <a:r>
              <a:rPr lang="ru-RU" dirty="0" smtClean="0"/>
              <a:t>.</a:t>
            </a:r>
          </a:p>
          <a:p>
            <a:endParaRPr lang="ru-RU" b="1" dirty="0" smtClean="0"/>
          </a:p>
          <a:p>
            <a:r>
              <a:rPr lang="ru-RU" b="1" dirty="0" smtClean="0"/>
              <a:t>4.2 </a:t>
            </a:r>
            <a:r>
              <a:rPr lang="ru-RU" b="1" dirty="0" err="1" smtClean="0"/>
              <a:t>Сұйықтардың</a:t>
            </a:r>
            <a:r>
              <a:rPr lang="ru-RU" b="1" dirty="0" smtClean="0"/>
              <a:t> </a:t>
            </a:r>
            <a:r>
              <a:rPr lang="ru-RU" b="1" dirty="0" err="1" smtClean="0"/>
              <a:t>физикалық</a:t>
            </a:r>
            <a:r>
              <a:rPr lang="ru-RU" b="1" dirty="0" smtClean="0"/>
              <a:t> </a:t>
            </a:r>
            <a:r>
              <a:rPr lang="ru-RU" b="1" dirty="0" err="1" smtClean="0"/>
              <a:t>қасиеттері</a:t>
            </a:r>
            <a:endParaRPr lang="ru-RU" b="1" dirty="0" smtClean="0"/>
          </a:p>
          <a:p>
            <a:r>
              <a:rPr lang="ru-RU" dirty="0" err="1" smtClean="0"/>
              <a:t>Жылу</a:t>
            </a:r>
            <a:r>
              <a:rPr lang="ru-RU" dirty="0" smtClean="0"/>
              <a:t> </a:t>
            </a:r>
            <a:r>
              <a:rPr lang="ru-RU" dirty="0" err="1" smtClean="0"/>
              <a:t>алмасуды</a:t>
            </a:r>
            <a:r>
              <a:rPr lang="ru-RU" dirty="0" smtClean="0"/>
              <a:t> </a:t>
            </a:r>
            <a:r>
              <a:rPr lang="ru-RU" dirty="0" err="1" smtClean="0"/>
              <a:t>анықтайтын</a:t>
            </a:r>
            <a:r>
              <a:rPr lang="ru-RU" dirty="0" smtClean="0"/>
              <a:t> </a:t>
            </a:r>
            <a:r>
              <a:rPr lang="ru-RU" dirty="0" err="1" smtClean="0"/>
              <a:t>негізгі</a:t>
            </a:r>
            <a:r>
              <a:rPr lang="ru-RU" dirty="0" smtClean="0"/>
              <a:t> </a:t>
            </a:r>
            <a:r>
              <a:rPr lang="ru-RU" dirty="0" err="1" smtClean="0"/>
              <a:t>параметрлер</a:t>
            </a:r>
            <a:r>
              <a:rPr lang="ru-RU" dirty="0" smtClean="0"/>
              <a:t>:</a:t>
            </a:r>
          </a:p>
          <a:p>
            <a:r>
              <a:rPr lang="el-GR" b="1" dirty="0" smtClean="0"/>
              <a:t>λ</a:t>
            </a:r>
            <a:r>
              <a:rPr lang="el-GR" dirty="0" smtClean="0"/>
              <a:t> – </a:t>
            </a:r>
            <a:r>
              <a:rPr lang="ru-RU" dirty="0" err="1" smtClean="0"/>
              <a:t>жылу</a:t>
            </a:r>
            <a:r>
              <a:rPr lang="ru-RU" dirty="0" smtClean="0"/>
              <a:t> </a:t>
            </a:r>
            <a:r>
              <a:rPr lang="ru-RU" dirty="0" err="1" smtClean="0"/>
              <a:t>өткізгіштік</a:t>
            </a:r>
            <a:endParaRPr lang="ru-RU" dirty="0" smtClean="0"/>
          </a:p>
          <a:p>
            <a:r>
              <a:rPr lang="en-US" b="1" dirty="0" smtClean="0"/>
              <a:t>c</a:t>
            </a:r>
            <a:r>
              <a:rPr lang="en-US" dirty="0" smtClean="0"/>
              <a:t> – </a:t>
            </a:r>
            <a:r>
              <a:rPr lang="ru-RU" dirty="0" err="1" smtClean="0"/>
              <a:t>меншікті</a:t>
            </a:r>
            <a:r>
              <a:rPr lang="ru-RU" dirty="0" smtClean="0"/>
              <a:t> </a:t>
            </a:r>
            <a:r>
              <a:rPr lang="ru-RU" dirty="0" err="1" smtClean="0"/>
              <a:t>жылу</a:t>
            </a:r>
            <a:r>
              <a:rPr lang="ru-RU" dirty="0" smtClean="0"/>
              <a:t> </a:t>
            </a:r>
            <a:r>
              <a:rPr lang="ru-RU" dirty="0" err="1" smtClean="0"/>
              <a:t>сыйымдылығы</a:t>
            </a:r>
            <a:endParaRPr lang="ru-RU" dirty="0" smtClean="0"/>
          </a:p>
          <a:p>
            <a:r>
              <a:rPr lang="el-GR" b="1" dirty="0" smtClean="0"/>
              <a:t>ρ</a:t>
            </a:r>
            <a:r>
              <a:rPr lang="el-GR" dirty="0" smtClean="0"/>
              <a:t> – </a:t>
            </a:r>
            <a:r>
              <a:rPr lang="ru-RU" dirty="0" err="1" smtClean="0"/>
              <a:t>тығыздық</a:t>
            </a:r>
            <a:endParaRPr lang="ru-RU" dirty="0" smtClean="0"/>
          </a:p>
          <a:p>
            <a:r>
              <a:rPr lang="el-GR" b="1" dirty="0" smtClean="0"/>
              <a:t>μ</a:t>
            </a:r>
            <a:r>
              <a:rPr lang="el-GR" dirty="0" smtClean="0"/>
              <a:t> – </a:t>
            </a:r>
            <a:r>
              <a:rPr lang="ru-RU" dirty="0" err="1" smtClean="0"/>
              <a:t>динамикалық</a:t>
            </a:r>
            <a:r>
              <a:rPr lang="ru-RU" dirty="0" smtClean="0"/>
              <a:t> </a:t>
            </a:r>
            <a:r>
              <a:rPr lang="ru-RU" dirty="0" err="1" smtClean="0"/>
              <a:t>тұтқырлық</a:t>
            </a:r>
            <a:endParaRPr lang="ru-RU" dirty="0" smtClean="0"/>
          </a:p>
          <a:p>
            <a:r>
              <a:rPr lang="el-GR" b="1" dirty="0" smtClean="0"/>
              <a:t>ν = μ/ρ</a:t>
            </a:r>
            <a:r>
              <a:rPr lang="el-GR" dirty="0" smtClean="0"/>
              <a:t> – </a:t>
            </a:r>
            <a:r>
              <a:rPr lang="ru-RU" dirty="0" err="1" smtClean="0"/>
              <a:t>кинематикалық</a:t>
            </a:r>
            <a:r>
              <a:rPr lang="ru-RU" dirty="0" smtClean="0"/>
              <a:t> </a:t>
            </a:r>
            <a:r>
              <a:rPr lang="ru-RU" dirty="0" err="1" smtClean="0"/>
              <a:t>тұтқырлық</a:t>
            </a:r>
            <a:endParaRPr lang="ru-RU" dirty="0" smtClean="0"/>
          </a:p>
          <a:p>
            <a:r>
              <a:rPr lang="ru-RU" dirty="0" smtClean="0"/>
              <a:t>Температура </a:t>
            </a:r>
            <a:r>
              <a:rPr lang="ru-RU" dirty="0" err="1" smtClean="0"/>
              <a:t>өскен</a:t>
            </a:r>
            <a:r>
              <a:rPr lang="ru-RU" dirty="0" smtClean="0"/>
              <a:t> </a:t>
            </a:r>
            <a:r>
              <a:rPr lang="ru-RU" dirty="0" err="1" smtClean="0"/>
              <a:t>сайын</a:t>
            </a:r>
            <a:r>
              <a:rPr lang="ru-RU" dirty="0" smtClean="0"/>
              <a:t>:</a:t>
            </a:r>
          </a:p>
          <a:p>
            <a:r>
              <a:rPr lang="ru-RU" dirty="0" err="1" smtClean="0"/>
              <a:t>сұйықтарда</a:t>
            </a:r>
            <a:r>
              <a:rPr lang="ru-RU" dirty="0" smtClean="0"/>
              <a:t> </a:t>
            </a:r>
            <a:r>
              <a:rPr lang="el-GR" dirty="0" smtClean="0"/>
              <a:t>μ </a:t>
            </a:r>
            <a:r>
              <a:rPr lang="ru-RU" dirty="0" err="1" smtClean="0"/>
              <a:t>азаяды</a:t>
            </a:r>
            <a:r>
              <a:rPr lang="ru-RU" dirty="0" smtClean="0"/>
              <a:t>,</a:t>
            </a:r>
          </a:p>
          <a:p>
            <a:r>
              <a:rPr lang="ru-RU" dirty="0" err="1" smtClean="0"/>
              <a:t>газдарда</a:t>
            </a:r>
            <a:r>
              <a:rPr lang="ru-RU" dirty="0" smtClean="0"/>
              <a:t> </a:t>
            </a:r>
            <a:r>
              <a:rPr lang="el-GR" dirty="0" smtClean="0"/>
              <a:t>μ </a:t>
            </a:r>
            <a:r>
              <a:rPr lang="ru-RU" dirty="0" err="1" smtClean="0"/>
              <a:t>артады</a:t>
            </a:r>
            <a:r>
              <a:rPr lang="ru-RU" dirty="0" smtClean="0"/>
              <a:t>.</a:t>
            </a:r>
          </a:p>
          <a:p>
            <a:pPr>
              <a:buFont typeface="Arial" panose="020B0604020202020204" pitchFamily="34" charset="0"/>
              <a:buChar char="•"/>
            </a:pPr>
            <a:endParaRPr lang="ru-RU" dirty="0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76988" y="2503548"/>
            <a:ext cx="1945355" cy="4291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99148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260389" y="751344"/>
            <a:ext cx="7883611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/>
              <a:t>4.3 </a:t>
            </a:r>
            <a:r>
              <a:rPr lang="ru-RU" b="1" dirty="0" err="1" smtClean="0"/>
              <a:t>Шекаралық</a:t>
            </a:r>
            <a:r>
              <a:rPr lang="ru-RU" b="1" dirty="0" smtClean="0"/>
              <a:t> </a:t>
            </a:r>
            <a:r>
              <a:rPr lang="ru-RU" b="1" dirty="0" err="1" smtClean="0"/>
              <a:t>қабаттар</a:t>
            </a:r>
            <a:endParaRPr lang="ru-RU" b="1" dirty="0" smtClean="0"/>
          </a:p>
          <a:p>
            <a:pPr>
              <a:buFont typeface="Arial" panose="020B0604020202020204" pitchFamily="34" charset="0"/>
              <a:buChar char="•"/>
            </a:pPr>
            <a:r>
              <a:rPr lang="ru-RU" b="1" dirty="0" err="1" smtClean="0"/>
              <a:t>Гидродинамикалық</a:t>
            </a:r>
            <a:r>
              <a:rPr lang="ru-RU" b="1" dirty="0" smtClean="0"/>
              <a:t> </a:t>
            </a:r>
            <a:r>
              <a:rPr lang="ru-RU" b="1" dirty="0" err="1" smtClean="0"/>
              <a:t>шекаралық</a:t>
            </a:r>
            <a:r>
              <a:rPr lang="ru-RU" b="1" dirty="0" smtClean="0"/>
              <a:t> </a:t>
            </a:r>
            <a:r>
              <a:rPr lang="ru-RU" b="1" dirty="0" err="1" smtClean="0"/>
              <a:t>қабат</a:t>
            </a:r>
            <a:r>
              <a:rPr lang="ru-RU" dirty="0" smtClean="0"/>
              <a:t> – </a:t>
            </a:r>
            <a:r>
              <a:rPr lang="ru-RU" dirty="0" err="1" smtClean="0"/>
              <a:t>тұтқырлық</a:t>
            </a:r>
            <a:r>
              <a:rPr lang="ru-RU" dirty="0" smtClean="0"/>
              <a:t> </a:t>
            </a:r>
            <a:r>
              <a:rPr lang="ru-RU" dirty="0" err="1" smtClean="0"/>
              <a:t>әсерінен</a:t>
            </a:r>
            <a:r>
              <a:rPr lang="ru-RU" dirty="0" smtClean="0"/>
              <a:t> </a:t>
            </a:r>
            <a:r>
              <a:rPr lang="ru-RU" dirty="0" err="1" smtClean="0"/>
              <a:t>жылдамдықтың</a:t>
            </a:r>
            <a:r>
              <a:rPr lang="ru-RU" dirty="0" smtClean="0"/>
              <a:t> 0-ден </a:t>
            </a:r>
            <a:r>
              <a:rPr lang="en-US" dirty="0" smtClean="0"/>
              <a:t>w₀-</a:t>
            </a:r>
            <a:r>
              <a:rPr lang="ru-RU" dirty="0" err="1" smtClean="0"/>
              <a:t>ге</a:t>
            </a:r>
            <a:r>
              <a:rPr lang="ru-RU" dirty="0" smtClean="0"/>
              <a:t> </a:t>
            </a:r>
            <a:r>
              <a:rPr lang="ru-RU" dirty="0" err="1" smtClean="0"/>
              <a:t>дейін</a:t>
            </a:r>
            <a:r>
              <a:rPr lang="ru-RU" dirty="0" smtClean="0"/>
              <a:t> </a:t>
            </a:r>
            <a:r>
              <a:rPr lang="ru-RU" dirty="0" err="1" smtClean="0"/>
              <a:t>өзгеретін</a:t>
            </a:r>
            <a:r>
              <a:rPr lang="ru-RU" dirty="0" smtClean="0"/>
              <a:t> </a:t>
            </a:r>
            <a:r>
              <a:rPr lang="ru-RU" dirty="0" err="1" smtClean="0"/>
              <a:t>аймақ</a:t>
            </a:r>
            <a:r>
              <a:rPr lang="ru-RU" dirty="0" smtClean="0"/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b="1" dirty="0" err="1" smtClean="0"/>
              <a:t>Жылулық</a:t>
            </a:r>
            <a:r>
              <a:rPr lang="ru-RU" b="1" dirty="0" smtClean="0"/>
              <a:t> </a:t>
            </a:r>
            <a:r>
              <a:rPr lang="ru-RU" b="1" dirty="0" err="1" smtClean="0"/>
              <a:t>шекаралық</a:t>
            </a:r>
            <a:r>
              <a:rPr lang="ru-RU" b="1" dirty="0" smtClean="0"/>
              <a:t> </a:t>
            </a:r>
            <a:r>
              <a:rPr lang="ru-RU" b="1" dirty="0" err="1" smtClean="0"/>
              <a:t>қабат</a:t>
            </a:r>
            <a:r>
              <a:rPr lang="ru-RU" dirty="0" smtClean="0"/>
              <a:t> – температура </a:t>
            </a:r>
            <a:r>
              <a:rPr lang="en-US" dirty="0" err="1" smtClean="0"/>
              <a:t>tc</a:t>
            </a:r>
            <a:r>
              <a:rPr lang="en-US" dirty="0" smtClean="0"/>
              <a:t>-</a:t>
            </a:r>
            <a:r>
              <a:rPr lang="ru-RU" dirty="0" err="1" smtClean="0"/>
              <a:t>тен</a:t>
            </a:r>
            <a:r>
              <a:rPr lang="ru-RU" dirty="0" smtClean="0"/>
              <a:t> </a:t>
            </a:r>
            <a:r>
              <a:rPr lang="en-US" dirty="0" smtClean="0"/>
              <a:t>t₀-</a:t>
            </a:r>
            <a:r>
              <a:rPr lang="ru-RU" dirty="0" err="1" smtClean="0"/>
              <a:t>ге</a:t>
            </a:r>
            <a:r>
              <a:rPr lang="ru-RU" dirty="0" smtClean="0"/>
              <a:t> </a:t>
            </a:r>
            <a:r>
              <a:rPr lang="ru-RU" dirty="0" err="1" smtClean="0"/>
              <a:t>дейін</a:t>
            </a:r>
            <a:r>
              <a:rPr lang="ru-RU" dirty="0" smtClean="0"/>
              <a:t> </a:t>
            </a:r>
            <a:r>
              <a:rPr lang="ru-RU" dirty="0" err="1" smtClean="0"/>
              <a:t>өзгеретін</a:t>
            </a:r>
            <a:r>
              <a:rPr lang="ru-RU" dirty="0" smtClean="0"/>
              <a:t> </a:t>
            </a:r>
            <a:r>
              <a:rPr lang="ru-RU" dirty="0" err="1" smtClean="0"/>
              <a:t>аймақ</a:t>
            </a:r>
            <a:r>
              <a:rPr lang="ru-RU" dirty="0" smtClean="0"/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dirty="0" err="1" smtClean="0"/>
              <a:t>Екі</a:t>
            </a:r>
            <a:r>
              <a:rPr lang="ru-RU" dirty="0" smtClean="0"/>
              <a:t> </a:t>
            </a:r>
            <a:r>
              <a:rPr lang="ru-RU" dirty="0" err="1" smtClean="0"/>
              <a:t>қабаттың</a:t>
            </a:r>
            <a:r>
              <a:rPr lang="ru-RU" dirty="0" smtClean="0"/>
              <a:t> </a:t>
            </a:r>
            <a:r>
              <a:rPr lang="ru-RU" dirty="0" err="1" smtClean="0"/>
              <a:t>қалыңдықтары</a:t>
            </a:r>
            <a:r>
              <a:rPr lang="ru-RU" dirty="0" smtClean="0"/>
              <a:t> </a:t>
            </a:r>
            <a:r>
              <a:rPr lang="ru-RU" dirty="0" err="1" smtClean="0"/>
              <a:t>бірдей</a:t>
            </a:r>
            <a:r>
              <a:rPr lang="ru-RU" dirty="0" smtClean="0"/>
              <a:t> </a:t>
            </a:r>
            <a:r>
              <a:rPr lang="ru-RU" dirty="0" err="1" smtClean="0"/>
              <a:t>емес</a:t>
            </a:r>
            <a:r>
              <a:rPr lang="ru-RU" dirty="0" smtClean="0"/>
              <a:t>: </a:t>
            </a:r>
            <a:r>
              <a:rPr lang="el-GR" dirty="0" smtClean="0"/>
              <a:t>δ</a:t>
            </a:r>
            <a:r>
              <a:rPr lang="en-US" dirty="0" smtClean="0"/>
              <a:t>t / </a:t>
            </a:r>
            <a:r>
              <a:rPr lang="el-GR" dirty="0" smtClean="0"/>
              <a:t>δ</a:t>
            </a:r>
            <a:r>
              <a:rPr lang="en-US" dirty="0" smtClean="0"/>
              <a:t>w </a:t>
            </a:r>
            <a:r>
              <a:rPr lang="ru-RU" dirty="0" err="1" smtClean="0"/>
              <a:t>сұйық</a:t>
            </a:r>
            <a:r>
              <a:rPr lang="ru-RU" dirty="0" smtClean="0"/>
              <a:t> </a:t>
            </a:r>
            <a:r>
              <a:rPr lang="ru-RU" dirty="0" err="1" smtClean="0"/>
              <a:t>қасиеттеріне</a:t>
            </a:r>
            <a:r>
              <a:rPr lang="ru-RU" dirty="0" smtClean="0"/>
              <a:t> </a:t>
            </a:r>
            <a:r>
              <a:rPr lang="ru-RU" dirty="0" err="1" smtClean="0"/>
              <a:t>тәуелді</a:t>
            </a:r>
            <a:r>
              <a:rPr lang="ru-RU" dirty="0" smtClean="0"/>
              <a:t>.</a:t>
            </a:r>
          </a:p>
          <a:p>
            <a:endParaRPr lang="ru-RU" b="1" dirty="0" smtClean="0"/>
          </a:p>
          <a:p>
            <a:r>
              <a:rPr lang="ru-RU" b="1" dirty="0" smtClean="0"/>
              <a:t>4.4 </a:t>
            </a:r>
            <a:r>
              <a:rPr lang="ru-RU" b="1" dirty="0" err="1" smtClean="0"/>
              <a:t>Дифференциалдық</a:t>
            </a:r>
            <a:r>
              <a:rPr lang="ru-RU" b="1" dirty="0" smtClean="0"/>
              <a:t> </a:t>
            </a:r>
            <a:r>
              <a:rPr lang="ru-RU" b="1" dirty="0" err="1" smtClean="0"/>
              <a:t>теңдеулер</a:t>
            </a:r>
            <a:endParaRPr lang="ru-RU" b="1" dirty="0" smtClean="0"/>
          </a:p>
          <a:p>
            <a:r>
              <a:rPr lang="ru-RU" b="1" dirty="0" err="1" smtClean="0"/>
              <a:t>Жылу</a:t>
            </a:r>
            <a:r>
              <a:rPr lang="ru-RU" b="1" dirty="0" smtClean="0"/>
              <a:t> </a:t>
            </a:r>
            <a:r>
              <a:rPr lang="ru-RU" b="1" dirty="0" err="1" smtClean="0"/>
              <a:t>теңдеуі</a:t>
            </a:r>
            <a:r>
              <a:rPr lang="ru-RU" b="1" dirty="0" smtClean="0"/>
              <a:t> (энергия </a:t>
            </a:r>
            <a:r>
              <a:rPr lang="ru-RU" b="1" dirty="0" err="1" smtClean="0"/>
              <a:t>теңдеуі</a:t>
            </a:r>
            <a:r>
              <a:rPr lang="ru-RU" b="1" dirty="0" smtClean="0"/>
              <a:t>):</a:t>
            </a:r>
          </a:p>
          <a:p>
            <a:endParaRPr lang="ru-RU" b="1" dirty="0" smtClean="0"/>
          </a:p>
          <a:p>
            <a:r>
              <a:rPr lang="ru-RU" b="1" dirty="0" err="1" smtClean="0"/>
              <a:t>Қозғалыс</a:t>
            </a:r>
            <a:r>
              <a:rPr lang="ru-RU" b="1" dirty="0" smtClean="0"/>
              <a:t> (Навье–Стокс) </a:t>
            </a:r>
            <a:r>
              <a:rPr lang="ru-RU" b="1" dirty="0" err="1" smtClean="0"/>
              <a:t>теңдеуі</a:t>
            </a:r>
            <a:r>
              <a:rPr lang="ru-RU" b="1" dirty="0" smtClean="0"/>
              <a:t>: </a:t>
            </a:r>
          </a:p>
          <a:p>
            <a:endParaRPr lang="ru-RU" b="1" dirty="0" smtClean="0"/>
          </a:p>
          <a:p>
            <a:r>
              <a:rPr lang="ru-RU" b="1" dirty="0" err="1" smtClean="0"/>
              <a:t>Тұтастық</a:t>
            </a:r>
            <a:r>
              <a:rPr lang="ru-RU" b="1" dirty="0" smtClean="0"/>
              <a:t> (масса </a:t>
            </a:r>
            <a:r>
              <a:rPr lang="ru-RU" b="1" dirty="0" err="1" smtClean="0"/>
              <a:t>сақталуы</a:t>
            </a:r>
            <a:r>
              <a:rPr lang="ru-RU" b="1" dirty="0" smtClean="0"/>
              <a:t>) </a:t>
            </a:r>
            <a:r>
              <a:rPr lang="ru-RU" b="1" dirty="0" err="1" smtClean="0"/>
              <a:t>теңдеуі</a:t>
            </a:r>
            <a:r>
              <a:rPr lang="ru-RU" b="1" dirty="0" smtClean="0"/>
              <a:t>: </a:t>
            </a:r>
            <a:r>
              <a:rPr lang="en-US" dirty="0" err="1" smtClean="0"/>
              <a:t>divw</a:t>
            </a:r>
            <a:r>
              <a:rPr lang="en-US" dirty="0" smtClean="0"/>
              <a:t>=0 </a:t>
            </a:r>
            <a:r>
              <a:rPr lang="ru-RU" dirty="0" err="1" smtClean="0"/>
              <a:t>Бұл</a:t>
            </a:r>
            <a:r>
              <a:rPr lang="ru-RU" dirty="0" smtClean="0"/>
              <a:t> </a:t>
            </a:r>
            <a:r>
              <a:rPr lang="ru-RU" dirty="0" err="1" smtClean="0"/>
              <a:t>теңдеулер</a:t>
            </a:r>
            <a:r>
              <a:rPr lang="ru-RU" dirty="0" smtClean="0"/>
              <a:t> </a:t>
            </a:r>
            <a:r>
              <a:rPr lang="ru-RU" dirty="0" err="1" smtClean="0"/>
              <a:t>нақты</a:t>
            </a:r>
            <a:r>
              <a:rPr lang="ru-RU" dirty="0" smtClean="0"/>
              <a:t> </a:t>
            </a:r>
            <a:r>
              <a:rPr lang="ru-RU" dirty="0" err="1" smtClean="0"/>
              <a:t>конвективті</a:t>
            </a:r>
            <a:r>
              <a:rPr lang="ru-RU" dirty="0" smtClean="0"/>
              <a:t> </a:t>
            </a:r>
            <a:r>
              <a:rPr lang="ru-RU" dirty="0" err="1" smtClean="0"/>
              <a:t>жылу</a:t>
            </a:r>
            <a:r>
              <a:rPr lang="ru-RU" dirty="0" smtClean="0"/>
              <a:t> </a:t>
            </a:r>
            <a:r>
              <a:rPr lang="ru-RU" dirty="0" err="1" smtClean="0"/>
              <a:t>алмасу</a:t>
            </a:r>
            <a:r>
              <a:rPr lang="ru-RU" dirty="0" smtClean="0"/>
              <a:t> </a:t>
            </a:r>
            <a:r>
              <a:rPr lang="ru-RU" dirty="0" err="1" smtClean="0"/>
              <a:t>процестерін</a:t>
            </a:r>
            <a:r>
              <a:rPr lang="ru-RU" dirty="0" smtClean="0"/>
              <a:t> </a:t>
            </a:r>
            <a:r>
              <a:rPr lang="ru-RU" dirty="0" err="1" smtClean="0"/>
              <a:t>математикалық</a:t>
            </a:r>
            <a:r>
              <a:rPr lang="ru-RU" dirty="0" smtClean="0"/>
              <a:t> </a:t>
            </a:r>
            <a:r>
              <a:rPr lang="ru-RU" dirty="0" err="1" smtClean="0"/>
              <a:t>сипаттауға</a:t>
            </a:r>
            <a:r>
              <a:rPr lang="ru-RU" dirty="0" smtClean="0"/>
              <a:t> </a:t>
            </a:r>
            <a:r>
              <a:rPr lang="ru-RU" dirty="0" err="1" smtClean="0"/>
              <a:t>мүмкіндік</a:t>
            </a:r>
            <a:r>
              <a:rPr lang="ru-RU" dirty="0" smtClean="0"/>
              <a:t> </a:t>
            </a:r>
            <a:r>
              <a:rPr lang="ru-RU" dirty="0" err="1" smtClean="0"/>
              <a:t>береді</a:t>
            </a:r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15348944"/>
              </p:ext>
            </p:extLst>
          </p:nvPr>
        </p:nvGraphicFramePr>
        <p:xfrm>
          <a:off x="5520905" y="3717252"/>
          <a:ext cx="2156604" cy="522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4" name="Уравнение" r:id="rId3" imgW="1803400" imgH="419100" progId="Equation.3">
                  <p:embed/>
                </p:oleObj>
              </mc:Choice>
              <mc:Fallback>
                <p:oleObj name="Уравнение" r:id="rId3" imgW="1803400" imgH="41910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20905" y="3717252"/>
                        <a:ext cx="2156604" cy="52212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7" name="Рисунок 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667428" y="3013500"/>
            <a:ext cx="1130187" cy="5148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56978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054442" y="1167361"/>
            <a:ext cx="6870357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Бақылау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сұрақтары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+mj-lt"/>
              <a:buAutoNum type="arabicPeriod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Конвекция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дегеніміз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оның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негізгі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физикалық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механизмдері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қандай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>
              <a:buFont typeface="+mj-lt"/>
              <a:buAutoNum type="arabicPeriod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Ньютон–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Рихман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заңы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қандай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шамаларды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байланыстырады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>
              <a:buFont typeface="+mj-lt"/>
              <a:buAutoNum type="arabicPeriod"/>
            </a:pP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Гидродинамикалық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жылулық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шекаралық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қабаттардың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айырмашылығы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неде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>
              <a:buFont typeface="+mj-lt"/>
              <a:buAutoNum type="arabicPeriod"/>
            </a:pP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Жылу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өткізгіштік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тұтқырлықтың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температураға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тәуелділігі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қандай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>
              <a:buFont typeface="+mj-lt"/>
              <a:buAutoNum type="arabicPeriod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Энергия,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қозғалыс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тұтастық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теңдеулерінің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физикалық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мағынасы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қандай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20269971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219200" y="1174228"/>
            <a:ext cx="670560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kk-KZ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Әдебиет:</a:t>
            </a:r>
          </a:p>
          <a:p>
            <a:pPr algn="just">
              <a:spcAft>
                <a:spcPts val="0"/>
              </a:spcAft>
            </a:pPr>
            <a:r>
              <a:rPr lang="ru-RU" sz="1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1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Цветков Ф.Ф. Задачник по </a:t>
            </a:r>
            <a:r>
              <a:rPr lang="ru-RU" sz="1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тепломассообмену</a:t>
            </a:r>
            <a:r>
              <a:rPr lang="ru-RU" sz="1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учеб. пособие / Ф.Ф. Цветков, Р.В. Керимов, В И. Величко. – М.: МЭИ, 2008. – 196 с.</a:t>
            </a:r>
          </a:p>
          <a:p>
            <a:pPr algn="just">
              <a:spcAft>
                <a:spcPts val="0"/>
              </a:spcAft>
            </a:pPr>
            <a:r>
              <a:rPr lang="ru-RU" sz="1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2. Теоретические основы теплотехники: учеб. пособие / В.И. Ляшков. – М.: </a:t>
            </a:r>
            <a:r>
              <a:rPr lang="ru-RU" sz="1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Высш</a:t>
            </a:r>
            <a:r>
              <a:rPr lang="ru-RU" sz="1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школа, 2007. – 300 с.</a:t>
            </a:r>
          </a:p>
          <a:p>
            <a:pPr algn="just">
              <a:spcAft>
                <a:spcPts val="0"/>
              </a:spcAft>
            </a:pPr>
            <a:r>
              <a:rPr lang="ru-RU" sz="1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3. Бойков Г.П. Основы </a:t>
            </a:r>
            <a:r>
              <a:rPr lang="ru-RU" sz="1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тепломассообмена</a:t>
            </a:r>
            <a:r>
              <a:rPr lang="ru-RU" sz="1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учеб. пособие / Г.П. Бойков, Ю.В. </a:t>
            </a:r>
            <a:r>
              <a:rPr lang="ru-RU" sz="1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Видин</a:t>
            </a:r>
            <a:r>
              <a:rPr lang="ru-RU" sz="1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В.М. Журавлев. – Красноярск: ИПЦ КГТУ, 2000. – 272 с.</a:t>
            </a:r>
          </a:p>
          <a:p>
            <a:pPr algn="just">
              <a:spcAft>
                <a:spcPts val="0"/>
              </a:spcAft>
            </a:pPr>
            <a:r>
              <a:rPr lang="ru-RU" sz="1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kk-KZ" sz="1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Исатаев М.С. Газдар мен сұйықтардағы конвективті жылуалмасу. - Алматы: Қазақ университеті, 2019. – 100 с</a:t>
            </a:r>
            <a:r>
              <a:rPr lang="ru-RU" sz="1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>
              <a:spcAft>
                <a:spcPts val="0"/>
              </a:spcAft>
            </a:pPr>
            <a:r>
              <a:rPr lang="ru-RU" sz="1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5.</a:t>
            </a:r>
            <a:r>
              <a:rPr lang="kk-KZ" sz="1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Михеев М.А. Основы теплопередачи / М.А. Михеев, И.М. Михеева. – М.: Энергия, 1973. – 320 с.</a:t>
            </a:r>
            <a:endParaRPr lang="ru-RU" sz="14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ru-RU" sz="1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6. Теория </a:t>
            </a:r>
            <a:r>
              <a:rPr lang="ru-RU" sz="1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тепломассообмена</a:t>
            </a:r>
            <a:r>
              <a:rPr lang="ru-RU" sz="1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учеб. для вузов / С.И. Исаев, И.А. </a:t>
            </a:r>
            <a:r>
              <a:rPr lang="ru-RU" sz="1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Кожинов</a:t>
            </a:r>
            <a:r>
              <a:rPr lang="ru-RU" sz="1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В.И. </a:t>
            </a:r>
            <a:r>
              <a:rPr lang="ru-RU" sz="1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Кофанов</a:t>
            </a:r>
            <a:r>
              <a:rPr lang="ru-RU" sz="1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и др.; под ред. А.И. Леонтьева. – М.: </a:t>
            </a:r>
            <a:r>
              <a:rPr lang="ru-RU" sz="1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Высш</a:t>
            </a:r>
            <a:r>
              <a:rPr lang="ru-RU" sz="1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шк</a:t>
            </a:r>
            <a:r>
              <a:rPr lang="ru-RU" sz="1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1979. – 496 с. </a:t>
            </a:r>
          </a:p>
          <a:p>
            <a:pPr algn="just">
              <a:spcAft>
                <a:spcPts val="0"/>
              </a:spcAft>
            </a:pPr>
            <a:r>
              <a:rPr lang="ru-RU" sz="1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7. Краснощеков Е.А. Задачник по теплопередаче / Е.А. Краснощеков, А.С. </a:t>
            </a:r>
            <a:r>
              <a:rPr lang="ru-RU" sz="1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Сукомел</a:t>
            </a:r>
            <a:r>
              <a:rPr lang="ru-RU" sz="1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– М.: Энергия, 1980. – 288 с.</a:t>
            </a:r>
          </a:p>
          <a:p>
            <a:r>
              <a:rPr lang="ru-RU" sz="1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8. Исатаев С.И., Аскарова А.С., Болегенова С.А., Толеуов Г., Лаврищев О.А., Исатаев М.С., Шакиров А.Л. Специальный физический практикум по физической </a:t>
            </a:r>
            <a:r>
              <a:rPr lang="ru-RU" sz="1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гидро</a:t>
            </a:r>
            <a:r>
              <a:rPr lang="ru-RU" sz="1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и аэродинамике: учебное пособие. – Алматы: </a:t>
            </a:r>
            <a:r>
              <a:rPr lang="kk-KZ" sz="1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Қазақ университеті</a:t>
            </a:r>
            <a:r>
              <a:rPr lang="ru-RU" sz="1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2015. – 220 с.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08951566"/>
      </p:ext>
    </p:extLst>
  </p:cSld>
  <p:clrMapOvr>
    <a:masterClrMapping/>
  </p:clrMapOvr>
</p:sld>
</file>

<file path=ppt/theme/theme1.xml><?xml version="1.0" encoding="utf-8"?>
<a:theme xmlns:a="http://schemas.openxmlformats.org/drawingml/2006/main" name="Грань">
  <a:themeElements>
    <a:clrScheme name="Грань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Грань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рань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131</TotalTime>
  <Words>525</Words>
  <Application>Microsoft Office PowerPoint</Application>
  <PresentationFormat>Широкоэкранный</PresentationFormat>
  <Paragraphs>60</Paragraphs>
  <Slides>6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2" baseType="lpstr">
      <vt:lpstr>Arial</vt:lpstr>
      <vt:lpstr>Times New Roman</vt:lpstr>
      <vt:lpstr>Trebuchet MS</vt:lpstr>
      <vt:lpstr>Wingdings 3</vt:lpstr>
      <vt:lpstr>Грань</vt:lpstr>
      <vt:lpstr>Уравнение</vt:lpstr>
      <vt:lpstr>КОНВЕКТИВТІ ЖЫЛУАЛМАСУ  Құрастырған: ф.-м.ғ.к., қауымдастырылған профессор, жылуфизика және техникалық физика кафедрасының доценті Исатаев М.С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КОНВЕКТИВТІ ЖЫЛУАЛМАСУ  Құрастырған: ф.-м.ғ.к., қауымдастырылған профессор, жылуфизика және техникалық физика кафедрасының доценті Исатаев М.С</dc:title>
  <dc:creator>Исатаев Мухтар</dc:creator>
  <cp:lastModifiedBy>Исатаев Мухтар</cp:lastModifiedBy>
  <cp:revision>4</cp:revision>
  <dcterms:created xsi:type="dcterms:W3CDTF">2025-11-14T04:37:34Z</dcterms:created>
  <dcterms:modified xsi:type="dcterms:W3CDTF">2025-11-14T07:48:26Z</dcterms:modified>
</cp:coreProperties>
</file>